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2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E8172-EB64-4331-B471-E0C68E24AE94}" type="datetimeFigureOut">
              <a:rPr lang="ru-RU" smtClean="0"/>
              <a:t>20.10.2016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26B4A73-0DF9-4F18-8707-8BB0FD62032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E8172-EB64-4331-B471-E0C68E24AE94}" type="datetimeFigureOut">
              <a:rPr lang="ru-RU" smtClean="0"/>
              <a:t>20.10.2016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26B4A73-0DF9-4F18-8707-8BB0FD62032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E8172-EB64-4331-B471-E0C68E24AE94}" type="datetimeFigureOut">
              <a:rPr lang="ru-RU" smtClean="0"/>
              <a:t>20.10.2016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B4A73-0DF9-4F18-8707-8BB0FD62032D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E8172-EB64-4331-B471-E0C68E24AE94}" type="datetimeFigureOut">
              <a:rPr lang="ru-RU" smtClean="0"/>
              <a:t>20.10.2016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B4A73-0DF9-4F18-8707-8BB0FD62032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E8172-EB64-4331-B471-E0C68E24AE94}" type="datetimeFigureOut">
              <a:rPr lang="ru-RU" smtClean="0"/>
              <a:t>20.10.2016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626B4A73-0DF9-4F18-8707-8BB0FD62032D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E8172-EB64-4331-B471-E0C68E24AE94}" type="datetimeFigureOut">
              <a:rPr lang="ru-RU" smtClean="0"/>
              <a:t>20.10.2016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B4A73-0DF9-4F18-8707-8BB0FD62032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E8172-EB64-4331-B471-E0C68E24AE94}" type="datetimeFigureOut">
              <a:rPr lang="ru-RU" smtClean="0"/>
              <a:t>20.10.2016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B4A73-0DF9-4F18-8707-8BB0FD62032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E8172-EB64-4331-B471-E0C68E24AE94}" type="datetimeFigureOut">
              <a:rPr lang="ru-RU" smtClean="0"/>
              <a:t>20.10.2016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B4A73-0DF9-4F18-8707-8BB0FD62032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E8172-EB64-4331-B471-E0C68E24AE94}" type="datetimeFigureOut">
              <a:rPr lang="ru-RU" smtClean="0"/>
              <a:t>20.10.2016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B4A73-0DF9-4F18-8707-8BB0FD62032D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E8172-EB64-4331-B471-E0C68E24AE94}" type="datetimeFigureOut">
              <a:rPr lang="ru-RU" smtClean="0"/>
              <a:t>20.10.2016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B4A73-0DF9-4F18-8707-8BB0FD62032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E8172-EB64-4331-B471-E0C68E24AE94}" type="datetimeFigureOut">
              <a:rPr lang="ru-RU" smtClean="0"/>
              <a:t>20.10.2016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B4A73-0DF9-4F18-8707-8BB0FD62032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C8E8172-EB64-4331-B471-E0C68E24AE94}" type="datetimeFigureOut">
              <a:rPr lang="ru-RU" smtClean="0"/>
              <a:t>20.10.2016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26B4A73-0DF9-4F18-8707-8BB0FD62032D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6000" r="-4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1000" y="2714620"/>
            <a:ext cx="8458200" cy="1714512"/>
          </a:xfrm>
        </p:spPr>
        <p:txBody>
          <a:bodyPr/>
          <a:lstStyle/>
          <a:p>
            <a:r>
              <a:rPr lang="ru-RU" b="1" dirty="0" smtClean="0">
                <a:solidFill>
                  <a:schemeClr val="bg2">
                    <a:lumMod val="10000"/>
                  </a:schemeClr>
                </a:solidFill>
                <a:latin typeface="+mn-lt"/>
              </a:rPr>
              <a:t>Этика общения с инвалидами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</a:rPr>
              <a:t/>
            </a:r>
            <a:br>
              <a:rPr lang="ru-RU" dirty="0" smtClean="0">
                <a:solidFill>
                  <a:schemeClr val="bg2">
                    <a:lumMod val="10000"/>
                  </a:schemeClr>
                </a:solidFill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214942" y="785794"/>
            <a:ext cx="3624258" cy="1071570"/>
          </a:xfrm>
        </p:spPr>
        <p:txBody>
          <a:bodyPr>
            <a:normAutofit fontScale="47500" lnSpcReduction="20000"/>
          </a:bodyPr>
          <a:lstStyle/>
          <a:p>
            <a:pPr algn="ctr"/>
            <a:r>
              <a:rPr lang="ru-RU" sz="3400" dirty="0" smtClean="0">
                <a:solidFill>
                  <a:schemeClr val="bg2">
                    <a:lumMod val="10000"/>
                  </a:schemeClr>
                </a:solidFill>
              </a:rPr>
              <a:t>д</a:t>
            </a:r>
            <a:r>
              <a:rPr lang="ru-RU" sz="3400" dirty="0" smtClean="0">
                <a:solidFill>
                  <a:schemeClr val="bg2">
                    <a:lumMod val="10000"/>
                  </a:schemeClr>
                </a:solidFill>
              </a:rPr>
              <a:t>ля волонтерского центра </a:t>
            </a:r>
            <a:endParaRPr lang="en-US" sz="3400" dirty="0" smtClean="0">
              <a:solidFill>
                <a:schemeClr val="bg2">
                  <a:lumMod val="10000"/>
                </a:schemeClr>
              </a:solidFill>
            </a:endParaRPr>
          </a:p>
          <a:p>
            <a:pPr algn="ctr"/>
            <a:r>
              <a:rPr lang="ru-RU" sz="3400" dirty="0" smtClean="0">
                <a:solidFill>
                  <a:schemeClr val="bg2">
                    <a:lumMod val="10000"/>
                  </a:schemeClr>
                </a:solidFill>
              </a:rPr>
              <a:t>«Столица Милосердия»</a:t>
            </a:r>
            <a:endParaRPr lang="en-US" sz="3400" dirty="0" smtClean="0">
              <a:solidFill>
                <a:schemeClr val="bg2">
                  <a:lumMod val="10000"/>
                </a:schemeClr>
              </a:solidFill>
            </a:endParaRPr>
          </a:p>
          <a:p>
            <a:pPr algn="ctr"/>
            <a:endParaRPr lang="ru-RU" sz="3080" dirty="0" smtClean="0">
              <a:solidFill>
                <a:schemeClr val="bg2">
                  <a:lumMod val="10000"/>
                </a:schemeClr>
              </a:solidFill>
            </a:endParaRPr>
          </a:p>
          <a:p>
            <a:pPr algn="ctr"/>
            <a:r>
              <a:rPr lang="en-US" sz="3080" dirty="0" smtClean="0">
                <a:solidFill>
                  <a:schemeClr val="bg2">
                    <a:lumMod val="10000"/>
                  </a:schemeClr>
                </a:solidFill>
              </a:rPr>
              <a:t>WWW.CAPITAL-MERCY.RU</a:t>
            </a:r>
            <a:endParaRPr lang="ru-RU" sz="3080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5" name="Рисунок 4" descr="logo_-1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214290"/>
            <a:ext cx="2372164" cy="2286016"/>
          </a:xfrm>
          <a:prstGeom prst="rect">
            <a:avLst/>
          </a:prstGeom>
        </p:spPr>
      </p:pic>
    </p:spTree>
  </p:cSld>
  <p:clrMapOvr>
    <a:masterClrMapping/>
  </p:clrMapOvr>
  <p:transition>
    <p:cut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85720" y="285728"/>
            <a:ext cx="8643998" cy="55399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		Во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Всемирной программе действий в отношении инвалидов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, которая была принята 		Резолюцией Генеральной Ассамблеи ООН в 1982 году, подчеркивается необходимость 		преодолевать любые проявления ущемления прав и достоинств людей с 			ограниченными возможностями. В этом документе прозвучали несколько тезисов, 			имеющих принципиально важное значение для развития этики работы с инвалидами: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инвалидность – это не физический дефект, а неспособность осуществлять ту или иную деятельность по причине дефекта, а также социальных условий, в которых проживает человек;</a:t>
            </a:r>
            <a:endParaRPr lang="ru-RU" sz="1400" dirty="0"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инвалиды  – это неоднородная группа, разные  заболевания  и патологии создают различные социальные барьеры для людей с ограниченными возможностями;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ru-RU" sz="1400" dirty="0"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создание доступной для инвалидов среды – это ответственность не только государства, но и общества;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ru-RU" sz="1400" dirty="0"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ea typeface="Times New Roman" pitchFamily="18" charset="0"/>
                <a:cs typeface="Times New Roman" pitchFamily="18" charset="0"/>
              </a:rPr>
              <a:t>в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ажная задача государства состоит в ознакомлении населения своих стран с теми выгодами, которые могут получить отдельные лица и общество в результате вовлечения инвалидов во все сферы социальной, экономической и политической жизни;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ru-RU" sz="1400" dirty="0"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приоритетны те меры социальной помощи, которые предполагают включение инвалидов в общие, а не специализированные социальные институты;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ru-RU" sz="1400" dirty="0"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инвалиды, имея равные права, равны в своих обязанностях. Следовательно, люди с ограниченными возможностями должны быть максимально полно включены в активную жизнь общества;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ru-RU" sz="1400" dirty="0"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в центре внимания должна находиться способность инвалидов, а не их неспособность.</a:t>
            </a:r>
          </a:p>
          <a:p>
            <a:pPr lvl="1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 dirty="0" smtClean="0">
              <a:cs typeface="Times New Roman" pitchFamily="18" charset="0"/>
            </a:endParaRPr>
          </a:p>
          <a:p>
            <a:pPr lvl="1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/>
              <a:t>Требование </a:t>
            </a:r>
            <a:r>
              <a:rPr lang="ru-RU" sz="1400" dirty="0"/>
              <a:t>не допускать дискриминации инвалидов, соблюдать взаимную ответственность людей с ограниченными возможностями и общества друг перед другом составляют идеологическую основу "Конвенции о правах инвалидов" (2006).</a:t>
            </a:r>
          </a:p>
          <a:p>
            <a:pPr lvl="1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4" name="Рисунок 3" descr="i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285728"/>
            <a:ext cx="1363635" cy="135732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6000" r="-4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214282" y="214290"/>
            <a:ext cx="8715436" cy="5970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		Этическими принципами Конвенции о правах инвалидов являются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: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lvl="3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уважение присущего человеку достоинства,  его личной самостоятельности, включая свободу делать свой собственный выбор, и независимости;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Calibri" pitchFamily="34" charset="0"/>
              <a:cs typeface="Times New Roman" pitchFamily="18" charset="0"/>
            </a:endParaRPr>
          </a:p>
          <a:p>
            <a:pPr lvl="3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недискриминация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Calibri" pitchFamily="34" charset="0"/>
              <a:cs typeface="Times New Roman" pitchFamily="18" charset="0"/>
            </a:endParaRPr>
          </a:p>
          <a:p>
            <a:pPr lvl="3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полное и эффективное вовлечение и включение в  общество;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Calibri" pitchFamily="34" charset="0"/>
              <a:cs typeface="Times New Roman" pitchFamily="18" charset="0"/>
            </a:endParaRPr>
          </a:p>
          <a:p>
            <a:pPr lvl="3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уважение  особенностей инвалидов и их принятие в качестве компонента людского многообразия  и  части человечества;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равенство возможностей;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равенство мужчин и женщин;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уважение развивающихся способностей детей-инвалидов и уважение права детей-инвалидов сохранять свою индивидуальность.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lang="ru-RU" sz="1400" dirty="0">
              <a:cs typeface="Times New Roman" pitchFamily="18" charset="0"/>
            </a:endParaRPr>
          </a:p>
          <a:p>
            <a:pPr algn="just"/>
            <a:r>
              <a:rPr lang="ru-RU" sz="1400" dirty="0"/>
              <a:t>     Конвенция обязывает все страны предпринимать активные действия, направленные на формирование положительного отношения к людям с ограниченными возможностями в широких общественных кругах, которых заключаются в следующем:</a:t>
            </a:r>
          </a:p>
          <a:p>
            <a:pPr algn="just"/>
            <a:r>
              <a:rPr lang="ru-RU" sz="1400" dirty="0"/>
              <a:t>·  повышении просвещенности всего общества, в том числе, на уровне семьи, в вопросах инвалидности и укреплении уважения прав и достоинства инвалидов, поощрении позитивных представлений об инвалидах и более глубокого понимания их обществом; </a:t>
            </a:r>
          </a:p>
          <a:p>
            <a:pPr algn="just"/>
            <a:r>
              <a:rPr lang="ru-RU" sz="1400" dirty="0"/>
              <a:t>·  ведении борьбы со стереотипами, предрассудками и вредными обычаями в отношении инвалидов, в том числе, на почве половой принадлежности и возраста, во всех сферах жизни; </a:t>
            </a:r>
          </a:p>
          <a:p>
            <a:pPr algn="just"/>
            <a:r>
              <a:rPr lang="ru-RU" sz="1400" dirty="0"/>
              <a:t>·  пропаганде потенциала и вклада инвалидов в общественную жизнь, содействии признания навыков, достоинств и способностей инвалидов, а также их вклада на рабочем месте и на рынке труда; </a:t>
            </a:r>
          </a:p>
          <a:p>
            <a:pPr algn="just"/>
            <a:r>
              <a:rPr lang="ru-RU" sz="1400" dirty="0"/>
              <a:t>·  воспитании восприимчивости к правам инвалидов, формировании у всех детей начиная с раннего возраста, уважительного отношения к правам инвалидов, продвижении воспитательно-ознакомительных программ, посвященных инвалидам и их правам;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3" name="Рисунок 2" descr="i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388" y="357166"/>
            <a:ext cx="1363635" cy="135732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6000" r="-4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214282" y="214290"/>
            <a:ext cx="8715436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		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побуждении всех органов массовой информации к такому изображению инвалидов, 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		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которое согласуется с целью Конвенции.      Говоря о профессиональной этике 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			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специалиста, который взаимодействует с людьми с особыми потребностями и их 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			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близкими, необходимо обозначить, что в общении и взаимоотношениях с ними 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			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специалист (социальный работник, психолог, педагог, библиотекарь и т.д.) является 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			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лицом, выполняющим возложенные на него обязанности и представляющим свое учреждение. От того, насколько его внешний вид, поведение и речь соответствуют общепринятым правилам этикета, зависят не только доверие к нему и эффективность работы, но и общественное мнение об учреждении (в нашем случае библиотеке) и ее</a:t>
            </a:r>
            <a:r>
              <a:rPr kumimoji="0" lang="en-US" sz="1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деятельности.</a:t>
            </a: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</a:b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     Существуют некоторые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специфические нормы этикета при взаимодействии с людьми с ограниченными возможностями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. Эти нормы предназначены, в первую очередь, для сохранения личного достоинства инвалида, а также для разрешения сложных и неловких ситуаций, которые могут возникнуть во взаимодействии с участием людей с ограниченными возможностями.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при разговоре с инвалидом следует обращаться непосредственно к нему, а не к сопровождающему (или, например,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сурдопереводчику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), которые присутствуют при разговоре;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при знакомстве с инвалидом вполне естественно (при желании) пожать ему руку - даже те, кому трудно ею двигать, или кто пользуется протезом, вполне могут пожать руку - правую или левую, что вполне допустимо;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со взрослыми инвалидами следует обращаться как со взрослыми, ни в коем случае нельзя фамильярничать (например обращаться на "ты" и проч.);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предлагайте помощь, и только получив положительный ответ, приступайте к её оказанию (спросив перед этим - как и что делать); сдержите все негативные проявления, если ваша помощь отвергнута.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3" name="Рисунок 2" descr="i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214290"/>
            <a:ext cx="1387552" cy="1381128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6000" r="-4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214291"/>
            <a:ext cx="857256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400" dirty="0" smtClean="0"/>
              <a:t>		</a:t>
            </a:r>
            <a:r>
              <a:rPr lang="ru-RU" sz="1400" dirty="0" smtClean="0"/>
              <a:t>Известно</a:t>
            </a:r>
            <a:r>
              <a:rPr lang="ru-RU" sz="1400" dirty="0"/>
              <a:t>, что российские инвалиды живут как бы в параллельном мире. </a:t>
            </a:r>
            <a:endParaRPr lang="en-US" sz="1400" dirty="0"/>
          </a:p>
          <a:p>
            <a:pPr algn="just"/>
            <a:r>
              <a:rPr lang="en-US" sz="1400" dirty="0" smtClean="0"/>
              <a:t>		</a:t>
            </a:r>
            <a:r>
              <a:rPr lang="ru-RU" sz="1400" dirty="0" smtClean="0"/>
              <a:t>Они редко выходят на улицу и почти не появляются в общественных местах. Может </a:t>
            </a:r>
            <a:r>
              <a:rPr lang="en-US" sz="1400" dirty="0" smtClean="0"/>
              <a:t>		</a:t>
            </a:r>
            <a:r>
              <a:rPr lang="ru-RU" sz="1400" dirty="0" smtClean="0"/>
              <a:t>быть, из-за этого, сталкиваясь с такими людьми, мы порой не знаем, как себя вести, и </a:t>
            </a:r>
            <a:r>
              <a:rPr lang="en-US" sz="1400" dirty="0" smtClean="0"/>
              <a:t>		</a:t>
            </a:r>
            <a:r>
              <a:rPr lang="ru-RU" sz="1400" dirty="0" smtClean="0"/>
              <a:t>даже пугаемся – как сделать так, чтобы его не обидеть? Не замечать его </a:t>
            </a:r>
            <a:r>
              <a:rPr lang="en-US" sz="1400" dirty="0" smtClean="0"/>
              <a:t>			</a:t>
            </a:r>
            <a:r>
              <a:rPr lang="ru-RU" sz="1400" dirty="0" smtClean="0"/>
              <a:t>ограниченных возможностей или, наоборот, жалеть? Мы теряемся, сталкиваясь с </a:t>
            </a:r>
            <a:r>
              <a:rPr lang="en-US" sz="1400" dirty="0" smtClean="0"/>
              <a:t>			</a:t>
            </a:r>
            <a:r>
              <a:rPr lang="ru-RU" sz="1400" dirty="0" smtClean="0"/>
              <a:t>человеком с ограниченными возможностями, чувствуем себя неловко и даже можем </a:t>
            </a:r>
            <a:r>
              <a:rPr lang="en-US" sz="1400" dirty="0" smtClean="0"/>
              <a:t>		</a:t>
            </a:r>
            <a:r>
              <a:rPr lang="ru-RU" sz="1400" dirty="0" smtClean="0"/>
              <a:t>обидеть его неосторожным высказыванием. И здесь сами инвалиды приходят на помощь, давая советы, как правильно себя с ними вести.</a:t>
            </a:r>
            <a:endParaRPr lang="en-US" sz="1400" dirty="0" smtClean="0"/>
          </a:p>
          <a:p>
            <a:pPr algn="just"/>
            <a:endParaRPr lang="ru-RU" sz="1400" dirty="0"/>
          </a:p>
          <a:p>
            <a:r>
              <a:rPr lang="ru-RU" sz="1400" i="1" dirty="0"/>
              <a:t>Признайте его равным</a:t>
            </a:r>
            <a:endParaRPr lang="ru-RU" sz="1400" dirty="0"/>
          </a:p>
          <a:p>
            <a:r>
              <a:rPr lang="ru-RU" sz="1400" i="1" dirty="0"/>
              <a:t>Используйте его возможности</a:t>
            </a:r>
            <a:endParaRPr lang="ru-RU" sz="1400" dirty="0"/>
          </a:p>
          <a:p>
            <a:r>
              <a:rPr lang="ru-RU" sz="1400" i="1" dirty="0"/>
              <a:t>Старайтесь не показывать жалость</a:t>
            </a:r>
            <a:endParaRPr lang="ru-RU" sz="1400" dirty="0"/>
          </a:p>
          <a:p>
            <a:pPr algn="just"/>
            <a:r>
              <a:rPr lang="ru-RU" sz="1400" i="1" dirty="0"/>
              <a:t>Слова. Как мы их </a:t>
            </a:r>
            <a:r>
              <a:rPr lang="ru-RU" sz="1400" i="1" dirty="0" smtClean="0"/>
              <a:t>называем</a:t>
            </a:r>
            <a:endParaRPr lang="en-US" sz="1400" i="1" dirty="0" smtClean="0"/>
          </a:p>
          <a:p>
            <a:pPr algn="just"/>
            <a:endParaRPr lang="ru-RU" sz="1400" dirty="0"/>
          </a:p>
          <a:p>
            <a:pPr algn="just"/>
            <a:r>
              <a:rPr lang="ru-RU" sz="1400" dirty="0"/>
              <a:t>Человек устроен так, что какие бы недостатки он не имел, он всегда хочет чувствовать себя наравне с другими людьми. В особенности это касается инвалидов. Поэтому во время общения с человеком с ограниченными физическими возможностями любое ваше неосторожное слово может обидеть его и навсегда отбить у него желание общаться с вами. Что же это может быть за слово? Когда инвалида называют «неполноценным», этот человек ощущает сочувствие и жалость окружающих, которые скорее угнетают его, чем поддерживают. А когда человек, который не может самостоятельно ходить, слышит о себе слова «прикован к инвалидной коляске», он чувствует себя обреченным. Поэтому, упомянутые выше слова, а также все другие, похожие на них, следует раз и навсегда исключить из своего лексикона. То, как мы говорим, тесно связано с тем, что мы думаем и как ведем себя по отношению к другим людям. Увы, слишком часто в нашем обществе звучат такие неприемлемые слова и сравнения как «больной – здоровый», «нормальный – ненормальный», «умственно отсталый», «обычный – неполноценный», «</a:t>
            </a:r>
            <a:r>
              <a:rPr lang="ru-RU" sz="1400" dirty="0" err="1"/>
              <a:t>даун</a:t>
            </a:r>
            <a:r>
              <a:rPr lang="ru-RU" sz="1400" dirty="0"/>
              <a:t>», «калека» и т.п. Русская «толерантная» терминология в отношении людей с инвалидностью до сих пор не устоялась – даже в среде инвалидов присутствуют разные точки зрения на правомочность употребления тех или иных терминов.</a:t>
            </a:r>
          </a:p>
          <a:p>
            <a:endParaRPr lang="en-US" sz="1400" dirty="0" smtClean="0"/>
          </a:p>
          <a:p>
            <a:endParaRPr lang="en-US" sz="1400" dirty="0"/>
          </a:p>
          <a:p>
            <a:endParaRPr lang="ru-RU" sz="1400" dirty="0"/>
          </a:p>
        </p:txBody>
      </p:sp>
      <p:pic>
        <p:nvPicPr>
          <p:cNvPr id="3" name="Рисунок 2" descr="i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214290"/>
            <a:ext cx="1506511" cy="1499537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6000" r="-4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142844" y="214290"/>
            <a:ext cx="8786874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		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Небольшое исследование 2000-го года показало следующее: на пяти семинарах 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			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сотрудники «Перспективы» предлагали участникам (людям с различными видами 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			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инвалидности из 20 регионов России) написать, какие чувства и ассоциации вызывает у 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		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них то или иное слово и выражение. Вот типичные примеры, выбранные более чем из 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		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120 ответов:</a:t>
            </a:r>
          </a:p>
          <a:p>
            <a:pPr algn="just"/>
            <a:r>
              <a:rPr lang="ru-RU" sz="1400" dirty="0"/>
              <a:t>• Очень распространенное выражение «прикован к коляске» – вызывает ощущение «обреченности»;</a:t>
            </a:r>
          </a:p>
          <a:p>
            <a:pPr algn="just"/>
            <a:r>
              <a:rPr lang="ru-RU" sz="1400" dirty="0"/>
              <a:t>• Слова «глухонемой», «немой» – невозможность общения, контакта;</a:t>
            </a:r>
          </a:p>
          <a:p>
            <a:pPr algn="just"/>
            <a:r>
              <a:rPr lang="ru-RU" sz="1400" dirty="0"/>
              <a:t>• «Больной» – значит, «надо лечить», «беспомощный»;</a:t>
            </a:r>
          </a:p>
          <a:p>
            <a:pPr algn="just"/>
            <a:r>
              <a:rPr lang="ru-RU" sz="1400" dirty="0"/>
              <a:t>• Слова «паралитик», «неполноценный», «безрукий», «больной» вызывают сочувствие и жалость;</a:t>
            </a:r>
          </a:p>
          <a:p>
            <a:pPr algn="just"/>
            <a:r>
              <a:rPr lang="ru-RU" sz="1400" dirty="0"/>
              <a:t>• Брезгливость вызывают слова «калека», «слабоумный», «</a:t>
            </a:r>
            <a:r>
              <a:rPr lang="ru-RU" sz="1400" dirty="0" err="1"/>
              <a:t>даун</a:t>
            </a:r>
            <a:r>
              <a:rPr lang="ru-RU" sz="1400" dirty="0"/>
              <a:t>».</a:t>
            </a:r>
          </a:p>
          <a:p>
            <a:pPr algn="just"/>
            <a:r>
              <a:rPr lang="ru-RU" sz="1400" dirty="0"/>
              <a:t>• «Псих», «слабоумный», «ненормальный», «</a:t>
            </a:r>
            <a:r>
              <a:rPr lang="ru-RU" sz="1400" dirty="0" err="1"/>
              <a:t>шизик</a:t>
            </a:r>
            <a:r>
              <a:rPr lang="ru-RU" sz="1400" dirty="0"/>
              <a:t>» связаны с непредсказуемостью, опасностью и, как следствие, вызывают страх. Воспитанные люди при любых обстоятельствах избегают таких обобщений.</a:t>
            </a:r>
          </a:p>
          <a:p>
            <a:pPr algn="just"/>
            <a:r>
              <a:rPr lang="ru-RU" sz="1400" dirty="0"/>
              <a:t>Выражения «человек с ограниченными физическими возможностями», «человек на коляске», «человек с травмой позвоночника», «человек с инвалидностью», «незрячий» – вызывают вполне нейтральные ассоциации. Слово «инвалид» вызывает различные чувства, но в целом, большинство людей считает его приемлемым, поскольку это слово официальное, наиболее часто употребляемое и ставшее в определенной степени абстрактным</a:t>
            </a:r>
            <a:r>
              <a:rPr lang="ru-RU" sz="1400" dirty="0" smtClean="0"/>
              <a:t>.</a:t>
            </a:r>
            <a:endParaRPr lang="en-US" sz="1400" dirty="0" smtClean="0"/>
          </a:p>
          <a:p>
            <a:pPr algn="just"/>
            <a:r>
              <a:rPr lang="ru-RU" sz="1400" dirty="0"/>
              <a:t>Говоря о работе с людьми, имеющими различные ограничения здоровья (и возникающие при этом барьеры во взаимодействии), помимо общих правил, следует рассмотреть  также и конкретные ситуации и связанные с ними правила поведения.</a:t>
            </a:r>
          </a:p>
          <a:p>
            <a:endParaRPr lang="ru-RU" sz="1400" dirty="0"/>
          </a:p>
          <a:p>
            <a:endParaRPr lang="ru-RU" sz="1400" dirty="0"/>
          </a:p>
        </p:txBody>
      </p:sp>
      <p:pic>
        <p:nvPicPr>
          <p:cNvPr id="3" name="Рисунок 2" descr="i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142852"/>
            <a:ext cx="1220070" cy="1214422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6000" r="-4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un.by/f/image/uni_pr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285728"/>
            <a:ext cx="3357586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285720" y="428604"/>
            <a:ext cx="8643998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				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Можно выделить нормы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взаимодействия с людьми, 					испытывающими</a:t>
            </a:r>
            <a:r>
              <a:rPr kumimoji="0" lang="ru-RU" sz="16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трудности при передвижении: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ea typeface="Times New Roman" pitchFamily="18" charset="0"/>
                <a:cs typeface="Times New Roman" pitchFamily="18" charset="0"/>
              </a:rPr>
              <a:t>				·  при общении следует занять удобное положение 					относительно  человека с ограниченными возможностями: не 				стоять за его спиной или сбоку, если возможно, сесть таким 				образом,  чтобы находиться 	на одном уровне с 					собеседником; </a:t>
            </a:r>
            <a:endParaRPr lang="ru-RU" sz="1400" dirty="0">
              <a:solidFill>
                <a:srgbClr val="632423"/>
              </a:solidFill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ea typeface="Times New Roman" pitchFamily="18" charset="0"/>
                <a:cs typeface="Times New Roman" pitchFamily="18" charset="0"/>
              </a:rPr>
              <a:t>				·  необходимо помнить, что инвалидная коляска - это часть					 неприкасаемого пространства человека, который ее использует; </a:t>
            </a:r>
            <a:r>
              <a:rPr kumimoji="0" lang="ru-RU" sz="1400" b="0" i="0" u="none" strike="noStrike" cap="none" normalizeH="0" dirty="0" smtClean="0">
                <a:ln>
                  <a:noFill/>
                </a:ln>
                <a:solidFill>
                  <a:srgbClr val="632423"/>
                </a:solidFill>
                <a:effectLst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ea typeface="Times New Roman" pitchFamily="18" charset="0"/>
                <a:cs typeface="Times New Roman" pitchFamily="18" charset="0"/>
              </a:rPr>
              <a:t>недопустимо опираться о коляску или "повиснуть" на ней;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ea typeface="Times New Roman" pitchFamily="18" charset="0"/>
                <a:cs typeface="Times New Roman" pitchFamily="18" charset="0"/>
              </a:rPr>
              <a:t>·  ненавязчиво следите за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окружающей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ea typeface="Times New Roman" pitchFamily="18" charset="0"/>
                <a:cs typeface="Times New Roman" pitchFamily="18" charset="0"/>
              </a:rPr>
              <a:t> обстановкой, чтобы предвидеть трудности, которые может испытывать человек с ограниченными возможностями при передвижении в конкретной ситуации: иногда нужно задержаться и пропустить вперед человека на костылях или коляске при входе в узкую дверь, придержать дверь или убрать с дороги мешающие передвижению предметы, не наращивать скорость ходьбы, недоступную для собеседника;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ea typeface="Times New Roman" pitchFamily="18" charset="0"/>
                <a:cs typeface="Times New Roman" pitchFamily="18" charset="0"/>
              </a:rPr>
              <a:t>·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ea typeface="Times New Roman" pitchFamily="18" charset="0"/>
              </a:rPr>
              <a:t>  помните, что, как правило, у людей, имеющих трудности при передвижении, нет проблем со зрением, слухом и пониманием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/>
            </a:r>
            <a:b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</a:b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/>
            </a:r>
            <a:b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</a:b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6000" r="-4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214282" y="214290"/>
            <a:ext cx="8715436" cy="5970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				</a:t>
            </a:r>
            <a:r>
              <a:rPr lang="ru-RU" sz="1400" b="1" dirty="0" smtClean="0"/>
              <a:t>Люди </a:t>
            </a:r>
            <a:r>
              <a:rPr lang="ru-RU" sz="1400" b="1" dirty="0"/>
              <a:t>с нарушениями зрения</a:t>
            </a:r>
            <a:r>
              <a:rPr lang="ru-RU" sz="1400" dirty="0"/>
              <a:t> часто испытывают к себе </a:t>
            </a:r>
            <a:r>
              <a:rPr lang="ru-RU" sz="1400" dirty="0" smtClean="0"/>
              <a:t>					дискриминационное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отношение, потому что их собеседнику 				кажется, что человек не просто ограничен в одном из средств 				восприятия мира, но и в целом неспособен понять, о чем идет 				речь и принять необходимое решение. Это выражается в 					стремлении говорить с сопровождающим, задавать ему 					вопросы и ожидать именно от него ответов, касающихся 					непосредственно человека с ограниченными возможностями. 				Иногда слепые и слабовидящие люди говорят, что они 					испытывают чувство изоляции: </a:t>
            </a:r>
            <a: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"Мне кажется, что они не 					замечают моего присутствия, говорят так, словно меня здесь нет".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     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ea typeface="Times New Roman" pitchFamily="18" charset="0"/>
                <a:cs typeface="Times New Roman" pitchFamily="18" charset="0"/>
              </a:rPr>
              <a:t>Соблюдайте следующие правила: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ea typeface="Times New Roman" pitchFamily="18" charset="0"/>
                <a:cs typeface="Times New Roman" pitchFamily="18" charset="0"/>
              </a:rPr>
              <a:t>когда вы встречаетесь с человеком, который плохо или совсем не видит, обязательно называйте себя и тех людей, которые пришли с вами. Если у вас общая беседа в группе, не забывайте пояснить, к кому в данный момент вы обращаетесь и назвать себя;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632423"/>
              </a:solidFill>
              <a:effectLst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ea typeface="Times New Roman" pitchFamily="18" charset="0"/>
                <a:cs typeface="Times New Roman" pitchFamily="18" charset="0"/>
              </a:rPr>
              <a:t>осуществляя сопровождение, направляйте человека аккуратно, не тащите его за собой, чаще всего, достаточно поддержать незрячего под локоть и в среднем темпе двигаться к цели. При этом следует предупреждать его о препятствиях, стараясь четко определить их местоположение (например, «в трех шагах прямо по движению будет невысокий порог";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632423"/>
              </a:solidFill>
              <a:effectLst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ea typeface="Times New Roman" pitchFamily="18" charset="0"/>
                <a:cs typeface="Times New Roman" pitchFamily="18" charset="0"/>
              </a:rPr>
              <a:t>предлагая незрячему человеку сесть, не усаживайте его, а направьте руку на спинку стула или подлокотник;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632423"/>
              </a:solidFill>
              <a:effectLst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ea typeface="Times New Roman" pitchFamily="18" charset="0"/>
                <a:cs typeface="Times New Roman" pitchFamily="18" charset="0"/>
              </a:rPr>
              <a:t>не пытайтесь "заигрывать" с собакой-поводырем, не отвлекайте её; помните - специально обученная собака находится на ответственной службе, требующей постоянной концентрации внимания;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632423"/>
              </a:solidFill>
              <a:effectLst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ea typeface="Times New Roman" pitchFamily="18" charset="0"/>
                <a:cs typeface="Times New Roman" pitchFamily="18" charset="0"/>
              </a:rPr>
              <a:t>при знакомстве незрячего с незнакомым предметом, не водите по поверхности его руку, а дайте ему возможность свободно потрогать предмет. Если вас попросили помочь взять какой-то предмет, не следует тянуть кисть слепого к предмету и брать его рукой этот предмет.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5" name="Рисунок 4" descr="http://www.lipetskmedia.ru/image/IMG_318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85728"/>
            <a:ext cx="3429024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6000" r="-4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214282" y="214290"/>
            <a:ext cx="8715436" cy="5293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				У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людей с нарушениями слуха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- другие барьеры, поэтому 				для эффективного общения важно соблюдать особые этикетные 				правила, 	которые служат для того, чтобы облегчить 					получение собеседником </a:t>
            </a:r>
            <a:r>
              <a:rPr kumimoji="0" lang="ru-RU" sz="1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информации через доступные ему 				(визуальные или звуковые) каналы восприятия.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</a:b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				 Общаясь с человеком, у которого плохой слух: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ea typeface="Times New Roman" pitchFamily="18" charset="0"/>
                <a:cs typeface="Times New Roman" pitchFamily="18" charset="0"/>
              </a:rPr>
              <a:t>				·  смотрите прямо на него;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ea typeface="Times New Roman" pitchFamily="18" charset="0"/>
                <a:cs typeface="Times New Roman" pitchFamily="18" charset="0"/>
              </a:rPr>
              <a:t>				·  не затемняйте свое лицо и не загораживайте его руками, 					волосами или </a:t>
            </a:r>
            <a:r>
              <a:rPr lang="ru-RU" sz="1400" dirty="0">
                <a:solidFill>
                  <a:srgbClr val="632423"/>
                </a:solidFill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ea typeface="Times New Roman" pitchFamily="18" charset="0"/>
                <a:cs typeface="Times New Roman" pitchFamily="18" charset="0"/>
              </a:rPr>
              <a:t>какими-то предметами. Лучше, чтобы ваш собеседник имел возможность следить за выражением вашего лица;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ea typeface="Times New Roman" pitchFamily="18" charset="0"/>
                <a:cs typeface="Times New Roman" pitchFamily="18" charset="0"/>
              </a:rPr>
              <a:t>·  говорите ясно и ровно. Не нужно излишне подчеркивать что-то или сильно повышать голос (кричать);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ea typeface="Times New Roman" pitchFamily="18" charset="0"/>
                <a:cs typeface="Times New Roman" pitchFamily="18" charset="0"/>
              </a:rPr>
              <a:t>·  убедитесь, что вас понимают, если сомневаетесь - вежливо спросите об этом;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ea typeface="Times New Roman" pitchFamily="18" charset="0"/>
                <a:cs typeface="Times New Roman" pitchFamily="18" charset="0"/>
              </a:rPr>
              <a:t>·  используйте короткие и простые фразы, не отягощайте речь специальными терминами, незначительной информацией и сложными речевыми конструкциями;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ea typeface="Times New Roman" pitchFamily="18" charset="0"/>
                <a:cs typeface="Times New Roman" pitchFamily="18" charset="0"/>
              </a:rPr>
              <a:t>·  используйте "переходные" фразы, которые дадут собеседнику понять, что вы меняете тему разговора;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ea typeface="Times New Roman" pitchFamily="18" charset="0"/>
                <a:cs typeface="Times New Roman" pitchFamily="18" charset="0"/>
              </a:rPr>
              <a:t>·  если конкретное предложение не понято собеседником, перефразируйте его;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ea typeface="Times New Roman" pitchFamily="18" charset="0"/>
                <a:cs typeface="Times New Roman" pitchFamily="18" charset="0"/>
              </a:rPr>
              <a:t>·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ea typeface="Times New Roman" pitchFamily="18" charset="0"/>
              </a:rPr>
              <a:t>  сложную информацию лучше записать (продублировать), особенно если это цифровые данные.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ea typeface="Times New Roman" pitchFamily="18" charset="0"/>
              </a:rPr>
              <a:t/>
            </a:r>
            <a:b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ea typeface="Times New Roman" pitchFamily="18" charset="0"/>
              </a:rPr>
            </a:b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Нарушения слуха довольно часто сопровождаются затруднениями речи. Общение с человеком с такими проблемами требует такта и деликатности. Иногда люди испытывают непроизвольную неловкость при общении с людьми с затруднениями речи, стараются, как можно быстрей выйти из ситуации, и совершают несколько распространенных ошибок: делают вид, что поняли фразу тогда, когда на самом деле это не так; перебивают говорящего словами "я понял"; договаривают за собеседника; прерывают общение.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</a:p>
        </p:txBody>
      </p:sp>
      <p:pic>
        <p:nvPicPr>
          <p:cNvPr id="3" name="Рисунок 2" descr="http://bezotita.ru/wp-content/uploads/2016/06/ekssudativnii-otit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214290"/>
            <a:ext cx="3286148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6000" r="-4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214282" y="285728"/>
            <a:ext cx="8715436" cy="4308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				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Правила взаимодействия с человеком, у которого 				имеются речевые затруднения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состоят в следующем: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lvl="8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ea typeface="Times New Roman" pitchFamily="18" charset="0"/>
                <a:cs typeface="Times New Roman" pitchFamily="18" charset="0"/>
              </a:rPr>
              <a:t>не игнорируйте таких людей и не избегайте с ними разговора;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632423"/>
              </a:solidFill>
              <a:effectLst/>
              <a:ea typeface="Calibri" pitchFamily="34" charset="0"/>
              <a:cs typeface="Times New Roman" pitchFamily="18" charset="0"/>
            </a:endParaRPr>
          </a:p>
          <a:p>
            <a:pPr lvl="8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ea typeface="Times New Roman" pitchFamily="18" charset="0"/>
                <a:cs typeface="Times New Roman" pitchFamily="18" charset="0"/>
              </a:rPr>
              <a:t>будьте готовы к тому, что общение займет достаточно много времени;	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632423"/>
              </a:solidFill>
              <a:effectLst/>
              <a:ea typeface="Calibri" pitchFamily="34" charset="0"/>
              <a:cs typeface="Times New Roman" pitchFamily="18" charset="0"/>
            </a:endParaRPr>
          </a:p>
          <a:p>
            <a:pPr lvl="8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ea typeface="Times New Roman" pitchFamily="18" charset="0"/>
                <a:cs typeface="Times New Roman" pitchFamily="18" charset="0"/>
              </a:rPr>
              <a:t>сосредоточьтесь на разговоре и поддерживайте визуальный контакт с собеседником;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632423"/>
              </a:solidFill>
              <a:effectLst/>
              <a:ea typeface="Calibri" pitchFamily="34" charset="0"/>
              <a:cs typeface="Times New Roman" pitchFamily="18" charset="0"/>
            </a:endParaRPr>
          </a:p>
          <a:p>
            <a:pPr lvl="8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ea typeface="Times New Roman" pitchFamily="18" charset="0"/>
                <a:cs typeface="Times New Roman" pitchFamily="18" charset="0"/>
              </a:rPr>
              <a:t>позвольте собеседнику полностью договаривать фразы и начинайте говорить только тогда, когда вы убедились, что мысль завершена;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632423"/>
              </a:solidFill>
              <a:effectLst/>
              <a:ea typeface="Calibri" pitchFamily="34" charset="0"/>
              <a:cs typeface="Times New Roman" pitchFamily="18" charset="0"/>
            </a:endParaRPr>
          </a:p>
          <a:p>
            <a:pPr lvl="8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ea typeface="Times New Roman" pitchFamily="18" charset="0"/>
                <a:cs typeface="Times New Roman" pitchFamily="18" charset="0"/>
              </a:rPr>
              <a:t>не стесняйтесь переспросить или уточнить, если вы что-то не поняли;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632423"/>
              </a:solidFill>
              <a:effectLst/>
              <a:ea typeface="Calibri" pitchFamily="34" charset="0"/>
              <a:cs typeface="Times New Roman" pitchFamily="18" charset="0"/>
            </a:endParaRPr>
          </a:p>
          <a:p>
            <a:pPr lvl="8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ea typeface="Times New Roman" pitchFamily="18" charset="0"/>
                <a:cs typeface="Times New Roman" pitchFamily="18" charset="0"/>
              </a:rPr>
              <a:t>не относитесь к собеседнику предвзято: трудности в речи прямо не влекут за собой трудности и восприятии и обработке информации;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632423"/>
              </a:solidFill>
              <a:effectLst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ea typeface="Times New Roman" pitchFamily="18" charset="0"/>
                <a:cs typeface="Times New Roman" pitchFamily="18" charset="0"/>
              </a:rPr>
              <a:t>при наличии серьезных барьеров в речевой коммуникации тактично предложите альтернативный способ обмена информацией, например, переписку.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3" name="Рисунок 2" descr="http://www.kinderhouse.ru/uploads/posts/2014-12/1417517978_22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428604"/>
            <a:ext cx="3500462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6000" r="-4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214282" y="214290"/>
            <a:ext cx="8715436" cy="492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				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Общение с людьми с задержкой психического 					развития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	также требует соблюдения определенных норм и 				правил: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				·  выбирайте доступные вашему партнеру темы для разговора; 				используйте простой и точный язык, короткие фразы; избегайте 				метафор и образных выражений;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				·  если есть необходимость и возможность, в процессе речи 					указывайте на предмет, о котором вы говорите для облегчения 				его восприятия информации;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				·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  сложную информацию напишите. Изложите суть вашего 					разговора на бумаге и предложите вашему собеседнику 					обсудить это с родными.      Наиболее распространенная ошибка при взаимодействии с такими людьми – смотреть на человека с задержкой психического развития, как на неспособного вас понять. Это не так, определенный уровень информации доступен для него, и лучше позаботиться о том, чтобы сведения, которые вы сообщаете собеседнику, соответствовали этому уровню, тогда вам удастся построить эффективное</a:t>
            </a:r>
            <a:r>
              <a:rPr kumimoji="0" lang="ru-RU" sz="1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взаимодействие.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/>
            </a:r>
            <a:b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</a:b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     Иногда нам ошибочно кажется, что собеседник скорее нас поймет, если мы будем говорить громче. Не повышайте голоса при общении с человеком с задержкой психического развития. Не ведите себя высокомерно, соблюдайте все правила вежливости и этикета, которые вы соблюдали бы с любым другим человеком.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/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/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3" name="Рисунок 2" descr="http://cs10278.vk.me/u52880910/125830894/x_18e2fa2c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9" y="357166"/>
            <a:ext cx="3500462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6000" r="-4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214282" y="285728"/>
            <a:ext cx="8715436" cy="5601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				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При общении с людьми, имеющими психические 				расстройства, необходимо помнить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,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что эти нарушения 				– не то же самое, что проблемы в развитии. Люди с 					психическими проблемами могут испытывать эмоциональные 				расстройства или замешательство, осложняющие их жизнь. У 				них свой особый взгляд на мир. Психические расстройства не 				всегда сопровождаются интеллектуальными нарушениями, 					более того, часто они проявляются не на постоянной основе, а 				ситуационно. Нередко, зная то, что у человека есть 					психические расстройства, люди резко меняют отношение и 				стиль взаимодействия с ним, основываясь на стереотипах, которые далеко не всегда верны.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Поэтому: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ea typeface="Times New Roman" pitchFamily="18" charset="0"/>
                <a:cs typeface="Times New Roman" pitchFamily="18" charset="0"/>
              </a:rPr>
              <a:t>не распространяйте опыт общения с одним человеком, имеющим психические расстройства, на других людей и другие случаи;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632423"/>
              </a:solidFill>
              <a:effectLst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ea typeface="Times New Roman" pitchFamily="18" charset="0"/>
                <a:cs typeface="Times New Roman" pitchFamily="18" charset="0"/>
              </a:rPr>
              <a:t>не бойтесь насилия и агрессии, представления о том, что все люди с психическими нарушениями склонны к "буйному сумасшествию" - это один из мифов;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632423"/>
              </a:solidFill>
              <a:effectLst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ea typeface="Times New Roman" pitchFamily="18" charset="0"/>
                <a:cs typeface="Times New Roman" pitchFamily="18" charset="0"/>
              </a:rPr>
              <a:t>примите тот факт, что  ваш собеседник, как правило, способен оценить ситуацию и понять все, что вы ему говорите;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632423"/>
              </a:solidFill>
              <a:effectLst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ea typeface="Times New Roman" pitchFamily="18" charset="0"/>
                <a:cs typeface="Times New Roman" pitchFamily="18" charset="0"/>
              </a:rPr>
              <a:t>на любые проявления волнения старайтесь реагировать спокойно, исходите из мысли о том, что большинство людей с психическими расстройствами могут справиться с негативными эмоциями;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632423"/>
              </a:solidFill>
              <a:effectLst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ea typeface="Times New Roman" pitchFamily="18" charset="0"/>
                <a:cs typeface="Times New Roman" pitchFamily="18" charset="0"/>
              </a:rPr>
              <a:t>не раздражайтесь и не повышайте голоса;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632423"/>
              </a:solidFill>
              <a:effectLst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632423"/>
                </a:solidFill>
                <a:effectLst/>
                <a:ea typeface="Times New Roman" pitchFamily="18" charset="0"/>
                <a:cs typeface="Times New Roman" pitchFamily="18" charset="0"/>
              </a:rPr>
              <a:t>помните, что если человек не лишен дееспособности, он может принять любое решение в области его прав и обязанностей;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3" name="Рисунок 2" descr="http://mtdata.ru/u21/photoAAB6/20094338261-0/original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428604"/>
            <a:ext cx="3643306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6000" r="-4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357158" y="214290"/>
            <a:ext cx="8572560" cy="4647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				При организации мероприятий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: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				·  всегда лично убеждайтесь в доступности мест, где они 					запланированы;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				·  заранее поинтересуйтесь, какие могут возникнуть 					проблемы или барьеры, и как их можно устранить;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				·  если существуют архитектурные препятствия, 					предупредите о них, чтобы человек заранее имел 					возможность принимать решения. Например, есть люди, 					пользующиеся инвалидной коляской, которые при этом не 					утратили способности ходить и могут передвигаться с 					помощью костылей, трости и т.п. Коляски они используют для того, чтобы экономить силы и быстрее передвигаться в местах, где это им доступно;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·  не смущайтесь, если из-за недостатка опыта вы случайно допустили оплошность, расслабьтесь и не акцентируйте на ней внимание, однако, старайтесь не допускать повторения ситуации.</a:t>
            </a:r>
            <a:b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</a:b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     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Главное при взаимодействии с инвалидами – это уважение, доброжелательность и стремление помочь. Проявляя вежливость, такт и непредвзятость, вы сможете преодолеть любую неловкую ситуацию, исправить допущенную вами оплошность, помочь собеседнику почувствовать себя раскованно и спокойно.  А это значит, что вы тем самым укрепить его желание посещать библиотеку (или общаться иначе - в доступном и удобном для него режиме - в  процессе надомного обслуживания, с помощью компьютерных технологий и т.п.).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3" name="Рисунок 2" descr="http://rio.ua/files/images/items/1140/1140860b4d1f6969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285728"/>
            <a:ext cx="3143272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6000" r="-4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logo_-1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8926" y="500042"/>
            <a:ext cx="3386129" cy="336509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 rot="10800000" flipV="1">
            <a:off x="357158" y="4019482"/>
            <a:ext cx="850112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/>
              <a:t>www</a:t>
            </a:r>
            <a:r>
              <a:rPr lang="ru-RU" sz="2400" b="1" dirty="0"/>
              <a:t>.</a:t>
            </a:r>
            <a:r>
              <a:rPr lang="en-US" sz="2400" b="1" dirty="0" err="1" smtClean="0"/>
              <a:t>capit</a:t>
            </a:r>
            <a:r>
              <a:rPr lang="ru-RU" sz="2400" b="1" dirty="0" smtClean="0"/>
              <a:t>а</a:t>
            </a:r>
            <a:r>
              <a:rPr lang="en-US" sz="2400" b="1" dirty="0" smtClean="0"/>
              <a:t>l</a:t>
            </a:r>
            <a:r>
              <a:rPr lang="ru-RU" sz="2400" b="1" dirty="0"/>
              <a:t>-</a:t>
            </a:r>
            <a:r>
              <a:rPr lang="en-US" sz="2400" b="1" dirty="0"/>
              <a:t>mercy</a:t>
            </a:r>
            <a:r>
              <a:rPr lang="ru-RU" sz="2400" b="1" dirty="0"/>
              <a:t>.</a:t>
            </a:r>
            <a:r>
              <a:rPr lang="en-US" sz="2400" b="1" dirty="0" err="1"/>
              <a:t>ru</a:t>
            </a:r>
            <a:r>
              <a:rPr lang="en-US" sz="2400" b="1" dirty="0"/>
              <a:t> </a:t>
            </a:r>
            <a:r>
              <a:rPr lang="ru-RU" sz="2400" b="1" dirty="0" smtClean="0"/>
              <a:t>                          Тел: </a:t>
            </a:r>
            <a:r>
              <a:rPr lang="ru-RU" sz="2400" b="1" dirty="0"/>
              <a:t>+7 (495) 517-80-05 </a:t>
            </a:r>
            <a:r>
              <a:rPr lang="ru-RU" sz="2400" b="1" dirty="0" smtClean="0"/>
              <a:t> </a:t>
            </a:r>
            <a:endParaRPr lang="ru-RU" sz="2400" b="1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111</TotalTime>
  <Words>31</Words>
  <Application>Microsoft Office PowerPoint</Application>
  <PresentationFormat>Экран (4:3)</PresentationFormat>
  <Paragraphs>109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Трек</vt:lpstr>
      <vt:lpstr>Этика общения с инвалидами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Этика общения с инвалидами </dc:title>
  <dc:creator>Admin</dc:creator>
  <cp:lastModifiedBy>Admin</cp:lastModifiedBy>
  <cp:revision>11</cp:revision>
  <dcterms:created xsi:type="dcterms:W3CDTF">2016-10-20T12:08:09Z</dcterms:created>
  <dcterms:modified xsi:type="dcterms:W3CDTF">2016-10-20T13:59:48Z</dcterms:modified>
</cp:coreProperties>
</file>